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7" r:id="rId2"/>
    <p:sldId id="669" r:id="rId3"/>
    <p:sldId id="258" r:id="rId4"/>
    <p:sldId id="259" r:id="rId5"/>
    <p:sldId id="260" r:id="rId6"/>
    <p:sldId id="67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7" r:id="rId25"/>
    <p:sldId id="279" r:id="rId26"/>
    <p:sldId id="667" r:id="rId27"/>
    <p:sldId id="280" r:id="rId28"/>
    <p:sldId id="668" r:id="rId29"/>
    <p:sldId id="67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3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147EB-7FF5-424C-86D3-834149ADB410}" type="datetimeFigureOut">
              <a:rPr lang="en-AU" smtClean="0"/>
              <a:t>7/06/2023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7DE5CD-D23F-4F89-9639-1D0A91A1C3C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3969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7DE5CD-D23F-4F89-9639-1D0A91A1C3C7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6008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CDB8B-BCDE-9568-2822-C2A488E3A1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82B5E9-2F7F-BBBC-F910-42BEA1C3F2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C804F-B2F9-A52D-A3F1-CE915F6DF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7DFE4-1F5B-48ED-B951-A28DD619111D}" type="datetimeFigureOut">
              <a:rPr lang="en-AU" smtClean="0"/>
              <a:t>7/06/2023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4E9D9-ADCC-BC60-8DB3-DD0EAD781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5C160-C95D-6477-A006-1F4DA4C9E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BAC36-BE7B-4C5C-8810-ACC956ECD01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0063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D6B40-D79D-2CC2-BDE5-5B085DFC9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0445D0-179F-9ED7-8729-B4E7FB1352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DF85C-D856-11E5-3F1C-F40A0A7B8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7DFE4-1F5B-48ED-B951-A28DD619111D}" type="datetimeFigureOut">
              <a:rPr lang="en-AU" smtClean="0"/>
              <a:t>7/06/2023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3FD51-22BF-FDAA-B7DD-330F332C9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319B9-C69C-A168-AA4C-142CB0670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BAC36-BE7B-4C5C-8810-ACC956ECD01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3482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13BB3D-0515-43EC-8A94-AD95DAFD20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43180F-0FB8-5C59-2427-A56B581D7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A43A0-58A8-3D0D-1417-5849FF0A0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7DFE4-1F5B-48ED-B951-A28DD619111D}" type="datetimeFigureOut">
              <a:rPr lang="en-AU" smtClean="0"/>
              <a:t>7/06/2023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1A462-D777-B197-5A7D-7C070F20E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F497F-A44F-3AC9-BC37-6A1AE2097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BAC36-BE7B-4C5C-8810-ACC956ECD01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62820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 userDrawn="1">
  <p:cSld name="Title and Image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title"/>
          </p:nvPr>
        </p:nvSpPr>
        <p:spPr>
          <a:xfrm>
            <a:off x="1080000" y="4994043"/>
            <a:ext cx="10032000" cy="10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Font typeface="Helvetica Neue"/>
              <a:buNone/>
              <a:defRPr sz="2667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None/>
              <a:defRPr sz="2267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None/>
              <a:defRPr sz="2267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None/>
              <a:defRPr sz="2267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None/>
              <a:defRPr sz="2267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None/>
              <a:defRPr sz="2267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None/>
              <a:defRPr sz="2267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None/>
              <a:defRPr sz="2267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None/>
              <a:defRPr sz="2267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079500" y="491067"/>
            <a:ext cx="10033000" cy="434975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291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FD51-0987-E3C5-90F0-17F96BCE9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89487-3B63-5CB8-0ED8-484A1DECC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B0FAE-C60B-C1AD-13BB-4145AB103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7DFE4-1F5B-48ED-B951-A28DD619111D}" type="datetimeFigureOut">
              <a:rPr lang="en-AU" smtClean="0"/>
              <a:t>7/06/2023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88212C-4A99-C3E3-217D-4E9A8582D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8EF31-4465-592D-E423-FF9D26E2A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BAC36-BE7B-4C5C-8810-ACC956ECD01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9975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28ECF-D8E2-9D90-46B1-17B91330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A439D-8E7B-286E-7141-C866B25DB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FEED6-B6A7-5E75-B3F8-9349A3E07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7DFE4-1F5B-48ED-B951-A28DD619111D}" type="datetimeFigureOut">
              <a:rPr lang="en-AU" smtClean="0"/>
              <a:t>7/06/2023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B8CC7-022F-330F-E871-0AEABFA03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2FCDA-4ED4-BDA8-03F9-F17C46206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BAC36-BE7B-4C5C-8810-ACC956ECD01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6045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C6EB9-B3A2-841B-F9B8-2E31697B4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154C-474D-0C36-3679-31B8F91031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A0CB06-84E7-69C1-AE5F-50022FB5A6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2A4E40-F2DD-C6EC-5FB2-B0C6C00A3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7DFE4-1F5B-48ED-B951-A28DD619111D}" type="datetimeFigureOut">
              <a:rPr lang="en-AU" smtClean="0"/>
              <a:t>7/06/2023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0BA1D2-9E8D-A398-4815-04B65B2B0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2A3E5B-A5BA-5D7B-4857-3C332826B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BAC36-BE7B-4C5C-8810-ACC956ECD01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5022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10599-ED69-AD92-58E4-61D6B58EC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755AC1-CC7B-EC98-4553-781EB627F6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E6E2B0-1613-4BE4-5AE0-8AD4D72B69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337E1D-73E7-7542-DCD7-43363C1779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DDFF18-BBE9-F540-92DE-C906E5F48B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20987C-A09B-CE92-DF62-44DCF46D0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7DFE4-1F5B-48ED-B951-A28DD619111D}" type="datetimeFigureOut">
              <a:rPr lang="en-AU" smtClean="0"/>
              <a:t>7/06/2023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61BD82-7BF3-EFE5-1C85-CE54FB8BE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236969-2290-1C4D-7271-BDEE75915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BAC36-BE7B-4C5C-8810-ACC956ECD01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6195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BA4EF-F45C-CC3C-79F8-0C92F5388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1B9B4B-6E42-3436-C3F2-720B61994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7DFE4-1F5B-48ED-B951-A28DD619111D}" type="datetimeFigureOut">
              <a:rPr lang="en-AU" smtClean="0"/>
              <a:t>7/06/2023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0377E-EB6B-3BF9-608B-A8388D178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A3DEFC-B507-6BF8-9163-EAF9A24B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BAC36-BE7B-4C5C-8810-ACC956ECD01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418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16581D-4911-D000-FBB9-2B0307772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7DFE4-1F5B-48ED-B951-A28DD619111D}" type="datetimeFigureOut">
              <a:rPr lang="en-AU" smtClean="0"/>
              <a:t>7/06/2023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1315F6-E76F-36E9-EDD9-71BF9C0E6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87118B-B52B-EF59-25BD-95FCE984A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BAC36-BE7B-4C5C-8810-ACC956ECD01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6299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115DC-9A5C-C5AF-A85B-942CCFF7B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C0513-6B3C-6017-CDE5-BE7E925AA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C5AC7D-9586-EFDE-F6BA-CCDDC4BA66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918786-A154-0086-C6AD-63EBE6AAC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7DFE4-1F5B-48ED-B951-A28DD619111D}" type="datetimeFigureOut">
              <a:rPr lang="en-AU" smtClean="0"/>
              <a:t>7/06/2023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6E68-8A23-4A1D-5C39-2E242CE46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70631C-AA14-7068-DA29-6ED8546F6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BAC36-BE7B-4C5C-8810-ACC956ECD01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9811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81083-0295-8B54-F973-3E9B79681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17EA9A-BF29-D1EC-1937-EB8A964284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530A75-657E-33C0-209A-B908E4FE51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D952AE-9FF2-9730-1BF9-6C301E1D2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7DFE4-1F5B-48ED-B951-A28DD619111D}" type="datetimeFigureOut">
              <a:rPr lang="en-AU" smtClean="0"/>
              <a:t>7/06/2023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20831-200D-96F6-50F3-7E2EB4BB6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2398ED-EC89-3CEB-35D4-D919A66FE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BAC36-BE7B-4C5C-8810-ACC956ECD01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1999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2065E8-2A7B-1A4F-3476-141F33B69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83EB60-A013-235D-4BE5-01C0E892E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30A1A0-6513-4B66-8C39-6A44922D42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7DFE4-1F5B-48ED-B951-A28DD619111D}" type="datetimeFigureOut">
              <a:rPr lang="en-AU" smtClean="0"/>
              <a:t>7/06/2023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51EE7-A471-7675-6375-FCC79270DD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48F8E8-6848-7983-7DFD-9A270FDE85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BAC36-BE7B-4C5C-8810-ACC956ECD01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5874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06490-4885-EF2E-4C3B-2DA2A726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1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701C4-3975-37EE-2949-05803C365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/>
            <a:r>
              <a:rPr lang="en-IN" dirty="0">
                <a:latin typeface="+mj-lt"/>
                <a:cs typeface="Arial"/>
              </a:rPr>
              <a:t>Display the profit distribution across all segments using boxplots.</a:t>
            </a:r>
          </a:p>
          <a:p>
            <a:pPr marL="342900" indent="-342900">
              <a:buFont typeface="+mj-lt"/>
              <a:buAutoNum type="alphaLcPeriod"/>
            </a:pPr>
            <a:r>
              <a:rPr lang="en-IN" dirty="0">
                <a:latin typeface="+mj-lt"/>
                <a:cs typeface="Arial"/>
              </a:rPr>
              <a:t>Identify outliers (if any) in each segment. </a:t>
            </a:r>
            <a:endParaRPr lang="en-IN" dirty="0">
              <a:latin typeface="+mj-lt"/>
            </a:endParaRPr>
          </a:p>
          <a:p>
            <a:pPr marL="342900" indent="-342900">
              <a:buFont typeface="+mj-lt"/>
              <a:buAutoNum type="alphaLcPeriod"/>
            </a:pPr>
            <a:r>
              <a:rPr lang="en-IN" dirty="0">
                <a:latin typeface="+mj-lt"/>
                <a:cs typeface="Arial"/>
              </a:rPr>
              <a:t>Would you consider the product being sold at a loss as outliers even if the data points are inside the whiskers?</a:t>
            </a:r>
          </a:p>
          <a:p>
            <a:pPr marL="342900" indent="-342900">
              <a:buAutoNum type="alphaLcPeriod"/>
            </a:pPr>
            <a:endParaRPr lang="en-IN" dirty="0">
              <a:latin typeface="+mj-lt"/>
            </a:endParaRP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79606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2BE2C-4BDE-2D9E-2E75-A5B1DB19D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Expected output for problem 5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6151BC-8745-4361-9FE9-B04AFDC036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6113" y="1825625"/>
            <a:ext cx="8299774" cy="435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99288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E215F-788E-5BDD-5E0D-487936C6B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Problem Statement 6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A3946-0059-5631-116F-9C9CF9264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 indent="-400050">
              <a:buFont typeface="+mj-lt"/>
              <a:buAutoNum type="alphaLcPeriod"/>
            </a:pPr>
            <a:r>
              <a:rPr lang="en-US" dirty="0">
                <a:cs typeface="Arial"/>
              </a:rPr>
              <a:t>Display subcategory-wise variation in annual sales for the years 2015 to 2018 using a stacked column chart.</a:t>
            </a:r>
          </a:p>
          <a:p>
            <a:pPr marL="400050" indent="-400050">
              <a:buFont typeface="+mj-lt"/>
              <a:buAutoNum type="alphaLcPeriod"/>
            </a:pPr>
            <a:r>
              <a:rPr lang="en-US" dirty="0">
                <a:cs typeface="Arial"/>
              </a:rPr>
              <a:t>Display subcategory-wise variation in annual profit for the years 2015 to 2018 using a stacked column chart.</a:t>
            </a:r>
          </a:p>
          <a:p>
            <a:pPr marL="400050" indent="-400050">
              <a:buFont typeface="+mj-lt"/>
              <a:buAutoNum type="alphaLcPeriod"/>
            </a:pPr>
            <a:r>
              <a:rPr lang="en-US" dirty="0">
                <a:cs typeface="Arial"/>
              </a:rPr>
              <a:t>Identify the subcategory where the sales and profit increased year after year.</a:t>
            </a:r>
          </a:p>
          <a:p>
            <a:pPr marL="400050" indent="-400050">
              <a:buAutoNum type="alphaLcPeriod"/>
            </a:pPr>
            <a:endParaRPr lang="en-US" sz="2800" dirty="0">
              <a:latin typeface="+mn-lt"/>
            </a:endParaRPr>
          </a:p>
          <a:p>
            <a:pPr indent="0">
              <a:buNone/>
            </a:pPr>
            <a:r>
              <a:rPr lang="en-IN" dirty="0">
                <a:cs typeface="Arial"/>
              </a:rPr>
              <a:t>Note: The Expected Output is provided in the upcoming slides.</a:t>
            </a:r>
            <a:endParaRPr lang="en-US" dirty="0">
              <a:cs typeface="Arial"/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65761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11212-086E-EA9F-ABE1-B752F4418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Expected output of part (a)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F87B6A-5E1E-49D6-B396-6B9872FB6A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6600" y="1825625"/>
            <a:ext cx="8338800" cy="435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94097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F4FA1-7DFB-3FC0-2AAC-B9789DF73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Expected output of part (b)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D86522-E603-4913-9D2C-E9EC0D8189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3657" y="1825625"/>
            <a:ext cx="8344686" cy="435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07821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B0E19-5B14-B88A-B629-AB4383628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Problem Statement 7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EBC6E-EE23-0ED9-1BA2-9D9D6B3DF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1450" indent="-342900">
              <a:buFont typeface="+mj-lt"/>
              <a:buAutoNum type="alphaLcPeriod"/>
            </a:pPr>
            <a:r>
              <a:rPr lang="en-IN" dirty="0">
                <a:cs typeface="Arial"/>
              </a:rPr>
              <a:t>Display the state-wise profit using a choropleth map chart.</a:t>
            </a:r>
          </a:p>
          <a:p>
            <a:pPr marL="171450" indent="-342900">
              <a:buFont typeface="+mj-lt"/>
              <a:buAutoNum type="alphaLcPeriod"/>
            </a:pPr>
            <a:r>
              <a:rPr lang="en-IN" dirty="0">
                <a:cs typeface="Arial"/>
              </a:rPr>
              <a:t>Identify the state with the highest profit.</a:t>
            </a:r>
          </a:p>
          <a:p>
            <a:pPr marL="171450" indent="-342900">
              <a:buAutoNum type="alphaLcPeriod"/>
            </a:pPr>
            <a:endParaRPr lang="en-IN" dirty="0">
              <a:cs typeface="Arial"/>
            </a:endParaRPr>
          </a:p>
          <a:p>
            <a:pPr indent="0">
              <a:buNone/>
            </a:pPr>
            <a:r>
              <a:rPr lang="en-IN" dirty="0">
                <a:cs typeface="Arial"/>
              </a:rPr>
              <a:t>Note: The Expected Output is provided in the upcoming slide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62680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4B331-8C51-0988-6F59-6BB0F46EE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Expected output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29A880-FC49-4127-9663-F397BBB77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1751" y="1825625"/>
            <a:ext cx="8348497" cy="435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47422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3E76D-A35D-0CA8-FA36-B60C95A06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Problem statement 8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2727A-5EB4-3A9D-2CA2-0AEBCD313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/>
            <a:r>
              <a:rPr lang="en-IN" sz="2800" dirty="0">
                <a:latin typeface="+mn-lt"/>
                <a:cs typeface="Arial"/>
              </a:rPr>
              <a:t>Display </a:t>
            </a:r>
            <a:r>
              <a:rPr lang="en-IN" dirty="0">
                <a:cs typeface="Arial"/>
              </a:rPr>
              <a:t>subcategory-wise</a:t>
            </a:r>
            <a:r>
              <a:rPr lang="en-IN" sz="2800" dirty="0">
                <a:latin typeface="+mn-lt"/>
                <a:cs typeface="Arial"/>
              </a:rPr>
              <a:t> total </a:t>
            </a:r>
            <a:r>
              <a:rPr lang="en-IN" dirty="0">
                <a:cs typeface="Arial"/>
              </a:rPr>
              <a:t>profit </a:t>
            </a:r>
            <a:r>
              <a:rPr lang="en-IN" sz="2800" dirty="0">
                <a:latin typeface="+mn-lt"/>
                <a:cs typeface="Arial"/>
              </a:rPr>
              <a:t>amount </a:t>
            </a:r>
            <a:r>
              <a:rPr lang="en-IN" dirty="0">
                <a:cs typeface="Arial"/>
              </a:rPr>
              <a:t>and </a:t>
            </a:r>
            <a:r>
              <a:rPr lang="en-IN" sz="2800" dirty="0">
                <a:latin typeface="+mn-lt"/>
                <a:cs typeface="Arial"/>
              </a:rPr>
              <a:t>city name in the state of California for the Consumer segment using </a:t>
            </a:r>
            <a:r>
              <a:rPr lang="en-IN" dirty="0">
                <a:cs typeface="Arial"/>
              </a:rPr>
              <a:t>a bar</a:t>
            </a:r>
            <a:r>
              <a:rPr lang="en-IN" sz="2800" dirty="0">
                <a:latin typeface="+mn-lt"/>
                <a:cs typeface="Arial"/>
              </a:rPr>
              <a:t> code plot.</a:t>
            </a:r>
            <a:r>
              <a:rPr lang="en-IN" dirty="0">
                <a:cs typeface="Arial"/>
              </a:rPr>
              <a:t> </a:t>
            </a:r>
            <a:endParaRPr lang="en-IN" sz="2800" dirty="0">
              <a:latin typeface="+mn-lt"/>
            </a:endParaRPr>
          </a:p>
          <a:p>
            <a:pPr marL="342900" indent="-342900">
              <a:buFont typeface="+mj-lt"/>
              <a:buAutoNum type="alphaLcPeriod"/>
            </a:pPr>
            <a:r>
              <a:rPr lang="en-IN" sz="2800" dirty="0">
                <a:latin typeface="+mn-lt"/>
                <a:cs typeface="Arial"/>
              </a:rPr>
              <a:t>Identify and write down the top three </a:t>
            </a:r>
            <a:r>
              <a:rPr lang="en-IN" dirty="0">
                <a:cs typeface="Arial"/>
              </a:rPr>
              <a:t>subcategories</a:t>
            </a:r>
            <a:r>
              <a:rPr lang="en-IN" sz="2800" dirty="0">
                <a:latin typeface="+mn-lt"/>
                <a:cs typeface="Arial"/>
              </a:rPr>
              <a:t> with </a:t>
            </a:r>
            <a:r>
              <a:rPr lang="en-IN" dirty="0">
                <a:cs typeface="Arial"/>
              </a:rPr>
              <a:t>the highest</a:t>
            </a:r>
            <a:r>
              <a:rPr lang="en-IN" sz="2800" dirty="0">
                <a:latin typeface="+mn-lt"/>
                <a:cs typeface="Arial"/>
              </a:rPr>
              <a:t> profit distribution.</a:t>
            </a:r>
          </a:p>
          <a:p>
            <a:pPr marL="342900" indent="-342900">
              <a:buFont typeface="+mj-lt"/>
              <a:buAutoNum type="alphaLcPeriod"/>
            </a:pPr>
            <a:r>
              <a:rPr lang="en-IN" dirty="0">
                <a:cs typeface="Arial"/>
              </a:rPr>
              <a:t>Identify and write down the top three cities generating the highest profit.</a:t>
            </a:r>
            <a:endParaRPr lang="en-IN" sz="2800" dirty="0">
              <a:latin typeface="+mn-lt"/>
              <a:cs typeface="Arial"/>
            </a:endParaRPr>
          </a:p>
          <a:p>
            <a:pPr marL="342900" indent="-342900">
              <a:buAutoNum type="alphaLcPeriod"/>
            </a:pPr>
            <a:endParaRPr lang="en-IN" dirty="0"/>
          </a:p>
          <a:p>
            <a:pPr indent="0">
              <a:buNone/>
            </a:pPr>
            <a:r>
              <a:rPr lang="en-IN" dirty="0">
                <a:cs typeface="Arial"/>
              </a:rPr>
              <a:t>Note: The Expected Output is provided in the upcoming slide.</a:t>
            </a:r>
            <a:endParaRPr lang="en-IN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538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2BB50-3C7D-8368-BCCD-3B4585A2A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Expected output for problem 8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7A5588E-224E-4418-80BB-0BAEA9D1C5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5819" y="1825625"/>
            <a:ext cx="8320361" cy="435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55958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7E6F-5F25-F5BF-B03E-3750A0F58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Problem Statement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0ED31-F96F-7797-548A-6AD3DC2AD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lphaLcPeriod"/>
            </a:pPr>
            <a:r>
              <a:rPr lang="en-IN" dirty="0">
                <a:cs typeface="Arial"/>
              </a:rPr>
              <a:t>Display subcategory-wise profit for the Consumer segment using a divergence chart. Identify and write down the subcategories that are making losses.</a:t>
            </a:r>
          </a:p>
          <a:p>
            <a:pPr marL="342900" indent="-342900">
              <a:buFont typeface="+mj-lt"/>
              <a:buAutoNum type="alphaLcPeriod"/>
            </a:pPr>
            <a:r>
              <a:rPr lang="en-IN" dirty="0">
                <a:cs typeface="Arial"/>
              </a:rPr>
              <a:t>Display the names of the top 5 products from the above subcategories that are contributing towards the loss using a bar chart.</a:t>
            </a:r>
          </a:p>
          <a:p>
            <a:pPr indent="0">
              <a:buNone/>
            </a:pPr>
            <a:r>
              <a:rPr lang="en-IN" dirty="0">
                <a:cs typeface="Arial"/>
              </a:rPr>
              <a:t>Note: The Expected Output is provided in the upcoming slide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7976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9A648-3DC2-CCCA-0C39-BDC9AE00A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Expected output for problem 9a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563C4C-5C70-43C9-8E36-89CB0DD2CB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8783" y="1825625"/>
            <a:ext cx="8314433" cy="435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51936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D34B0-7BE7-6E07-B83E-7F869E1B2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Expected output (self-made)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EF6168E-9D37-13FD-7833-D98147E09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51F357-CC13-B5D9-10E9-9A680E947D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92" t="7917" b="18286"/>
          <a:stretch/>
        </p:blipFill>
        <p:spPr>
          <a:xfrm>
            <a:off x="864637" y="2310816"/>
            <a:ext cx="7197012" cy="38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78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AC222-222D-F366-86D4-8ABBFED79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Expected output of problem 9b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06567A-F08B-F5DB-E826-31352AF03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465BE247-ECE7-BC30-92B2-8EE06BCE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636" y="1825625"/>
            <a:ext cx="8380727" cy="435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54848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9C94D-7714-A3FC-1129-523AE696F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Problem Statement 10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EB963-D26C-2CA5-B341-D933618F9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indent="0"/>
            <a:r>
              <a:rPr lang="en-IN" dirty="0">
                <a:cs typeface="Arial"/>
              </a:rPr>
              <a:t>The management believes that in the city of Los Angeles, a small percentage of customers contribute towards a large share of profit. Check this by observing the output of the following task. </a:t>
            </a:r>
            <a:endParaRPr lang="en-US" dirty="0"/>
          </a:p>
          <a:p>
            <a:pPr indent="0"/>
            <a:r>
              <a:rPr lang="en-IN" sz="2800" dirty="0">
                <a:latin typeface="+mn-lt"/>
                <a:cs typeface="Arial"/>
              </a:rPr>
              <a:t>Display the distribution of </a:t>
            </a:r>
            <a:r>
              <a:rPr lang="en-IN" dirty="0">
                <a:cs typeface="Arial"/>
              </a:rPr>
              <a:t>customer</a:t>
            </a:r>
            <a:r>
              <a:rPr lang="en-IN" sz="2800" dirty="0">
                <a:latin typeface="+mn-lt"/>
                <a:cs typeface="Arial"/>
              </a:rPr>
              <a:t> counts and profit </a:t>
            </a:r>
            <a:r>
              <a:rPr lang="en-IN" dirty="0">
                <a:cs typeface="Arial"/>
              </a:rPr>
              <a:t>using a histogram with a bin size 150 and </a:t>
            </a:r>
            <a:r>
              <a:rPr lang="en-IN" sz="2800" dirty="0">
                <a:latin typeface="+mn-lt"/>
                <a:cs typeface="Arial"/>
              </a:rPr>
              <a:t>add a trend line for </a:t>
            </a:r>
            <a:r>
              <a:rPr lang="en-IN" dirty="0">
                <a:cs typeface="Arial"/>
              </a:rPr>
              <a:t>the city</a:t>
            </a:r>
            <a:r>
              <a:rPr lang="en-IN" sz="2800" dirty="0">
                <a:latin typeface="+mn-lt"/>
                <a:cs typeface="Arial"/>
              </a:rPr>
              <a:t> of Los Angeles.</a:t>
            </a:r>
            <a:endParaRPr lang="en-IN" dirty="0">
              <a:cs typeface="Arial"/>
            </a:endParaRPr>
          </a:p>
          <a:p>
            <a:pPr indent="0"/>
            <a:r>
              <a:rPr lang="en-IN" sz="2800" dirty="0">
                <a:latin typeface="+mn-lt"/>
                <a:cs typeface="Arial"/>
              </a:rPr>
              <a:t>Note: Compute </a:t>
            </a:r>
            <a:r>
              <a:rPr lang="en-IN" dirty="0">
                <a:cs typeface="Arial"/>
              </a:rPr>
              <a:t>the </a:t>
            </a:r>
            <a:r>
              <a:rPr lang="en-IN" sz="2800" dirty="0">
                <a:latin typeface="+mn-lt"/>
                <a:cs typeface="Arial"/>
              </a:rPr>
              <a:t>total profit by multiplying the customer count with the profit bin from the chart</a:t>
            </a:r>
            <a:r>
              <a:rPr lang="en-IN" dirty="0">
                <a:cs typeface="Arial"/>
              </a:rPr>
              <a:t>.</a:t>
            </a:r>
            <a:endParaRPr lang="en-IN" sz="2800" dirty="0">
              <a:latin typeface="+mn-lt"/>
            </a:endParaRPr>
          </a:p>
          <a:p>
            <a:pPr indent="0"/>
            <a:r>
              <a:rPr lang="en-IN" dirty="0">
                <a:cs typeface="Arial"/>
              </a:rPr>
              <a:t>For e.g., 150*296, where</a:t>
            </a:r>
            <a:r>
              <a:rPr lang="en-IN" sz="2800" dirty="0">
                <a:latin typeface="+mn-lt"/>
                <a:cs typeface="Arial"/>
              </a:rPr>
              <a:t> 150 is the bin size</a:t>
            </a:r>
            <a:r>
              <a:rPr lang="en-IN" dirty="0">
                <a:cs typeface="Arial"/>
              </a:rPr>
              <a:t> </a:t>
            </a:r>
            <a:r>
              <a:rPr lang="en-IN" sz="2800" dirty="0">
                <a:latin typeface="+mn-lt"/>
                <a:cs typeface="Arial"/>
              </a:rPr>
              <a:t>and 296 is the number of</a:t>
            </a:r>
            <a:r>
              <a:rPr lang="en-IN" dirty="0">
                <a:cs typeface="Arial"/>
              </a:rPr>
              <a:t> </a:t>
            </a:r>
            <a:r>
              <a:rPr lang="en-IN" sz="2800" dirty="0">
                <a:latin typeface="+mn-lt"/>
                <a:cs typeface="Arial"/>
              </a:rPr>
              <a:t>customers who</a:t>
            </a:r>
            <a:r>
              <a:rPr lang="en-IN" dirty="0">
                <a:cs typeface="Arial"/>
              </a:rPr>
              <a:t> </a:t>
            </a:r>
            <a:r>
              <a:rPr lang="en-IN" sz="2800" dirty="0">
                <a:latin typeface="+mn-lt"/>
                <a:cs typeface="Arial"/>
              </a:rPr>
              <a:t>generated $150 as </a:t>
            </a:r>
            <a:r>
              <a:rPr lang="en-IN" dirty="0">
                <a:cs typeface="Arial"/>
              </a:rPr>
              <a:t>the profit</a:t>
            </a:r>
            <a:r>
              <a:rPr lang="en-IN" sz="2800" dirty="0">
                <a:latin typeface="+mn-lt"/>
                <a:cs typeface="Arial"/>
              </a:rPr>
              <a:t>.</a:t>
            </a:r>
            <a:endParaRPr lang="en-IN" dirty="0"/>
          </a:p>
          <a:p>
            <a:pPr indent="0">
              <a:buNone/>
            </a:pPr>
            <a:r>
              <a:rPr lang="en-IN" dirty="0">
                <a:ea typeface="+mn-lt"/>
                <a:cs typeface="+mn-lt"/>
              </a:rPr>
              <a:t>The Expected Output is provided in the upcoming slide.</a:t>
            </a:r>
            <a:endParaRPr lang="en-IN" dirty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3767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253FA-EECA-5D91-3ABE-D260DC1A9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Expected output of problem 10 </a:t>
            </a:r>
          </a:p>
        </p:txBody>
      </p:sp>
      <p:pic>
        <p:nvPicPr>
          <p:cNvPr id="4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7BC2CECB-BCB9-65F7-AB68-C53E0C0CCA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4753" y="1825625"/>
            <a:ext cx="8302494" cy="435133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18971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F1976-9044-3662-9A61-CD334749E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Problem statement 11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2CCE6-5ECF-8A1A-3487-3855B5DE6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Display year-wise sales trend for the state of Florida for all three segments of products. </a:t>
            </a:r>
            <a:endParaRPr lang="en-US" dirty="0"/>
          </a:p>
          <a:p>
            <a:r>
              <a:rPr lang="en-US" dirty="0">
                <a:cs typeface="Arial"/>
              </a:rPr>
              <a:t>Which segment shows relatively increasing sales trend among the three segments from the year 2016 onwards?</a:t>
            </a:r>
          </a:p>
          <a:p>
            <a:endParaRPr lang="en-US" dirty="0">
              <a:cs typeface="Arial"/>
            </a:endParaRPr>
          </a:p>
          <a:p>
            <a:pPr indent="0">
              <a:buNone/>
            </a:pPr>
            <a:r>
              <a:rPr lang="en-IN" dirty="0">
                <a:ea typeface="+mn-lt"/>
                <a:cs typeface="+mn-lt"/>
              </a:rPr>
              <a:t>The Expected Output is provided in the upcoming slide.</a:t>
            </a:r>
            <a:endParaRPr lang="en-US" dirty="0">
              <a:ea typeface="+mn-lt"/>
              <a:cs typeface="+mn-lt"/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59400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2CC51-DF3A-C495-AD68-2474AE0B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Expected output of problem 11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C45EF9-C01A-1DE0-719E-DC164F944A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221" y="1825625"/>
            <a:ext cx="8353557" cy="435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50444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94EC4-4594-6EC5-D2F7-38843C875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Problem Statement 12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52DB1-F877-6ED7-DED3-1310875CE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+mj-lt"/>
                <a:cs typeface="Arial"/>
              </a:rPr>
              <a:t>The management wants to see segment-wise, state-wise sales trend for the years: 2015, 2016, 2017 and 2018.</a:t>
            </a:r>
          </a:p>
          <a:p>
            <a:pPr indent="0"/>
            <a:r>
              <a:rPr lang="en-US" dirty="0">
                <a:latin typeface="+mj-lt"/>
                <a:cs typeface="Arial"/>
              </a:rPr>
              <a:t>Build an interactive dashboard that displays the details. Apply the below filters:</a:t>
            </a:r>
            <a:endParaRPr lang="en-US" dirty="0">
              <a:ea typeface="+mn-lt"/>
              <a:cs typeface="+mn-lt"/>
            </a:endParaRPr>
          </a:p>
          <a:p>
            <a:pPr marL="342900" indent="-342900">
              <a:buAutoNum type="alphaLcPeriod"/>
            </a:pPr>
            <a:r>
              <a:rPr lang="en-US" dirty="0">
                <a:latin typeface="+mj-lt"/>
                <a:cs typeface="Arial"/>
              </a:rPr>
              <a:t>Action: Select the filter on the pie chart.</a:t>
            </a:r>
            <a:endParaRPr lang="en-US" dirty="0">
              <a:ea typeface="+mn-lt"/>
              <a:cs typeface="+mn-lt"/>
            </a:endParaRPr>
          </a:p>
          <a:p>
            <a:pPr marL="342900" indent="-342900">
              <a:buAutoNum type="alphaLcPeriod"/>
            </a:pPr>
            <a:r>
              <a:rPr lang="en-US" dirty="0">
                <a:latin typeface="+mj-lt"/>
                <a:cs typeface="Arial"/>
              </a:rPr>
              <a:t>Action: Select the filter on Map chart.</a:t>
            </a:r>
            <a:endParaRPr lang="en-US" dirty="0">
              <a:ea typeface="+mn-lt"/>
              <a:cs typeface="+mn-lt"/>
            </a:endParaRPr>
          </a:p>
          <a:p>
            <a:pPr indent="0"/>
            <a:r>
              <a:rPr lang="en-US" dirty="0">
                <a:latin typeface="+mj-lt"/>
                <a:cs typeface="Arial"/>
              </a:rPr>
              <a:t>Identify and write down at least three states, along with the segments, that have insignificant sales trend.</a:t>
            </a:r>
            <a:endParaRPr lang="en-US" dirty="0"/>
          </a:p>
          <a:p>
            <a:pPr marL="114300" indent="-285750">
              <a:buFont typeface="Arial" panose="05000000000000000000" pitchFamily="2" charset="2"/>
              <a:buChar char="•"/>
            </a:pPr>
            <a:endParaRPr lang="en-US" dirty="0">
              <a:latin typeface="+mj-lt"/>
              <a:cs typeface="Arial"/>
            </a:endParaRPr>
          </a:p>
          <a:p>
            <a:pPr indent="0">
              <a:buNone/>
            </a:pPr>
            <a:r>
              <a:rPr lang="en-US" dirty="0">
                <a:latin typeface="+mj-lt"/>
                <a:cs typeface="Arial"/>
              </a:rPr>
              <a:t>Note: The Expected output is available in the upcoming slides.</a:t>
            </a:r>
            <a:endParaRPr lang="en-US" dirty="0">
              <a:ea typeface="+mn-lt"/>
              <a:cs typeface="+mn-lt"/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0441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1B32A-2437-4963-9E5E-B6281C2B7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216" y="201532"/>
            <a:ext cx="10032000" cy="758776"/>
          </a:xfrm>
        </p:spPr>
        <p:txBody>
          <a:bodyPr>
            <a:noAutofit/>
          </a:bodyPr>
          <a:lstStyle/>
          <a:p>
            <a:pPr algn="l"/>
            <a:r>
              <a:rPr lang="en-IN" sz="3467" dirty="0">
                <a:latin typeface="+mj-lt"/>
              </a:rPr>
              <a:t>Expected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7E9F7E-4108-40A4-8DF7-3F91DA13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207" y="1193800"/>
            <a:ext cx="10032000" cy="513628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35684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15C31-95F7-7D81-453C-6ADE6DB8B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Expected output : Product wise and state wise sales trend in the same dashboard 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650467-F1E5-28B3-0D9C-5E74FC92E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037" y="1825625"/>
            <a:ext cx="8473925" cy="435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948148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8E4C4-E921-90F7-BDF1-7CC85D9EB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Sample output to demonstrate the interactive features in the sales dashboard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E17819-90A5-75BB-02B9-88962654C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48992" y="1825625"/>
            <a:ext cx="8494015" cy="435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515437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D771E-DB98-77E5-9561-4557336B9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Last Part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294E2-34C8-223F-02C5-2DBF6D3B6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You can open the excel file on Python</a:t>
            </a:r>
          </a:p>
        </p:txBody>
      </p:sp>
    </p:spTree>
    <p:extLst>
      <p:ext uri="{BB962C8B-B14F-4D97-AF65-F5344CB8AC3E}">
        <p14:creationId xmlns:p14="http://schemas.microsoft.com/office/powerpoint/2010/main" val="1577403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3EBD5-9218-EF80-6A69-7E9743E35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2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159E3-F71A-3F2A-8AD3-8CB03E704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/>
            <a:r>
              <a:rPr lang="en-US" dirty="0">
                <a:cs typeface="Arial"/>
              </a:rPr>
              <a:t>Display the names of the products, their segments, and the number of units sold where the percentage of profit earned is 50%.</a:t>
            </a:r>
          </a:p>
          <a:p>
            <a:pPr indent="0"/>
            <a:r>
              <a:rPr lang="en-US" dirty="0">
                <a:cs typeface="Arial"/>
              </a:rPr>
              <a:t>Identify and write down the names of the top two selling products </a:t>
            </a:r>
            <a:r>
              <a:rPr lang="en-US" dirty="0">
                <a:ea typeface="+mn-lt"/>
                <a:cs typeface="+mn-lt"/>
              </a:rPr>
              <a:t>(based on quantity sold)</a:t>
            </a:r>
            <a:r>
              <a:rPr lang="en-US" dirty="0">
                <a:cs typeface="Arial"/>
              </a:rPr>
              <a:t> in each segment.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>
                <a:cs typeface="Arial"/>
              </a:rPr>
              <a:t>Note: The Expected Output is provided in the upcoming slide.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71329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11F64-ED18-2026-95EA-0695AD9AF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output of problem 2 </a:t>
            </a:r>
            <a:endParaRPr lang="en-A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AD0965-2BE5-4BBE-9D60-D514DE0BF8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9935" y="1825625"/>
            <a:ext cx="8452129" cy="4351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48348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FE98D-EA66-86D0-B8A1-19D7891B2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3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06DDB-D0F5-70E7-D64B-FD0BF0671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Display the market share (based on sales) of each segment using a pie chart.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86102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AE46E-EB9E-763B-E284-00D94DC01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Expected output (self-made)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B5A78-0666-5108-8F55-C63CB47F2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540A44-44B8-2224-3BC0-B30B35211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62" t="13878" b="47673"/>
          <a:stretch/>
        </p:blipFill>
        <p:spPr>
          <a:xfrm>
            <a:off x="1225862" y="2440677"/>
            <a:ext cx="10127938" cy="282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17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3BF55-F785-9AFA-BEB5-521FFADA5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Problem Statement 4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2B5F2-1A0E-2A20-364F-C481C34DA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lphaLcPeriod"/>
            </a:pPr>
            <a:r>
              <a:rPr lang="en-US" dirty="0">
                <a:cs typeface="Arial"/>
              </a:rPr>
              <a:t>Display subcategory-wise quarterly sales for the Consumer segment using dot strip plot with the average line, for the year 2017 (order date).</a:t>
            </a:r>
          </a:p>
          <a:p>
            <a:pPr marL="342900" indent="-342900">
              <a:buFont typeface="+mj-lt"/>
              <a:buAutoNum type="alphaLcPeriod"/>
            </a:pPr>
            <a:r>
              <a:rPr lang="en-US" dirty="0">
                <a:cs typeface="Arial"/>
              </a:rPr>
              <a:t>Is the average sale of products in the Consumer segment increasing every quarter?</a:t>
            </a:r>
          </a:p>
          <a:p>
            <a:pPr marL="342900" indent="-342900">
              <a:buAutoNum type="alphaLcPeriod"/>
            </a:pPr>
            <a:endParaRPr lang="en-US" sz="2800" dirty="0">
              <a:latin typeface="+mn-lt"/>
            </a:endParaRPr>
          </a:p>
          <a:p>
            <a:pPr indent="0">
              <a:buNone/>
            </a:pPr>
            <a:r>
              <a:rPr lang="en-IN" dirty="0">
                <a:cs typeface="Arial"/>
              </a:rPr>
              <a:t>Note: The Expected Output is provided in the upcoming slide.</a:t>
            </a:r>
            <a:endParaRPr lang="en-US" dirty="0">
              <a:cs typeface="Arial"/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0721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BE4C5-D691-E0E9-6716-17DBC5DCA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Expected output for problem 4</a:t>
            </a:r>
          </a:p>
        </p:txBody>
      </p:sp>
      <p:pic>
        <p:nvPicPr>
          <p:cNvPr id="4" name="Content Placeholder 3" descr="Graphical user interface&#10;&#10;Description automatically generated">
            <a:extLst>
              <a:ext uri="{FF2B5EF4-FFF2-40B4-BE49-F238E27FC236}">
                <a16:creationId xmlns:a16="http://schemas.microsoft.com/office/drawing/2014/main" id="{41519AC0-DB64-C74C-30B0-1A982045A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521" t="19000" r="17114" b="14400"/>
          <a:stretch/>
        </p:blipFill>
        <p:spPr>
          <a:xfrm>
            <a:off x="1951412" y="1825625"/>
            <a:ext cx="8289175" cy="435133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568425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A051D-533C-934C-72F2-45476567B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Problem Statement 5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F8065-E504-F25D-3C6A-FB0446C39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lphaLcPeriod"/>
            </a:pPr>
            <a:r>
              <a:rPr lang="en-US" dirty="0">
                <a:cs typeface="Arial"/>
              </a:rPr>
              <a:t>Display subcategory-wise quarterly sales in the Consumer segment for the year 2017 (order date) using a stacked column chart.</a:t>
            </a:r>
          </a:p>
          <a:p>
            <a:pPr marL="342900" indent="-342900">
              <a:buFont typeface="+mj-lt"/>
              <a:buAutoNum type="alphaLcPeriod"/>
            </a:pPr>
            <a:r>
              <a:rPr lang="en-US" dirty="0">
                <a:cs typeface="Arial"/>
              </a:rPr>
              <a:t>Identify and write down the three product subcategories where the sales are consistently increasing quarter over quarter.</a:t>
            </a:r>
            <a:endParaRPr lang="en-IN" dirty="0">
              <a:cs typeface="Arial"/>
            </a:endParaRPr>
          </a:p>
          <a:p>
            <a:pPr marL="342900" indent="-342900">
              <a:buAutoNum type="alphaLcPeriod"/>
            </a:pPr>
            <a:endParaRPr lang="en-US" dirty="0">
              <a:cs typeface="Arial"/>
            </a:endParaRPr>
          </a:p>
          <a:p>
            <a:pPr indent="0">
              <a:buNone/>
            </a:pPr>
            <a:r>
              <a:rPr lang="en-IN" dirty="0">
                <a:cs typeface="Arial"/>
              </a:rPr>
              <a:t>Note: The Expected Output is provided in the upcoming slide.</a:t>
            </a:r>
            <a:endParaRPr lang="en-US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0215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820</Words>
  <Application>Microsoft Office PowerPoint</Application>
  <PresentationFormat>Widescreen</PresentationFormat>
  <Paragraphs>80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Helvetica Neue</vt:lpstr>
      <vt:lpstr>Office Theme</vt:lpstr>
      <vt:lpstr>Problem statement 1</vt:lpstr>
      <vt:lpstr>Expected output (self-made)</vt:lpstr>
      <vt:lpstr>Problem Statement 2</vt:lpstr>
      <vt:lpstr>Expected output of problem 2 </vt:lpstr>
      <vt:lpstr>Problem statement 3</vt:lpstr>
      <vt:lpstr>Expected output (self-made)</vt:lpstr>
      <vt:lpstr>Problem Statement 4 </vt:lpstr>
      <vt:lpstr>Expected output for problem 4</vt:lpstr>
      <vt:lpstr>Problem Statement 5 </vt:lpstr>
      <vt:lpstr>Expected output for problem 5</vt:lpstr>
      <vt:lpstr>Problem Statement 6 </vt:lpstr>
      <vt:lpstr>Expected output of part (a)</vt:lpstr>
      <vt:lpstr>Expected output of part (b)</vt:lpstr>
      <vt:lpstr>Problem Statement 7 </vt:lpstr>
      <vt:lpstr>Expected output </vt:lpstr>
      <vt:lpstr>Problem statement 8 </vt:lpstr>
      <vt:lpstr>Expected output for problem 8 </vt:lpstr>
      <vt:lpstr>Problem Statement 9</vt:lpstr>
      <vt:lpstr>Expected output for problem 9a </vt:lpstr>
      <vt:lpstr>Expected output of problem 9b</vt:lpstr>
      <vt:lpstr>Problem Statement 10 </vt:lpstr>
      <vt:lpstr>Expected output of problem 10 </vt:lpstr>
      <vt:lpstr>Problem statement 11</vt:lpstr>
      <vt:lpstr>Expected output of problem 11</vt:lpstr>
      <vt:lpstr>Problem Statement 12 </vt:lpstr>
      <vt:lpstr>Expected Output</vt:lpstr>
      <vt:lpstr>Expected output : Product wise and state wise sales trend in the same dashboard  </vt:lpstr>
      <vt:lpstr>Sample output to demonstrate the interactive features in the sales dashboard </vt:lpstr>
      <vt:lpstr>Last Part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statement 1</dc:title>
  <dc:creator>Vinod Raju</dc:creator>
  <cp:lastModifiedBy>Aaron Abundo</cp:lastModifiedBy>
  <cp:revision>20</cp:revision>
  <dcterms:created xsi:type="dcterms:W3CDTF">2023-06-06T01:26:07Z</dcterms:created>
  <dcterms:modified xsi:type="dcterms:W3CDTF">2023-06-07T05:56:53Z</dcterms:modified>
</cp:coreProperties>
</file>